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274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96" autoAdjust="0"/>
  </p:normalViewPr>
  <p:slideViewPr>
    <p:cSldViewPr snapToGrid="0">
      <p:cViewPr varScale="1">
        <p:scale>
          <a:sx n="36" d="100"/>
          <a:sy n="36" d="100"/>
        </p:scale>
        <p:origin x="14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81DEC-FCA3-44A6-B3D1-7B4E4469881F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EB859-92BE-46BB-AEA1-4292C831FC3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31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1" baseline="0" dirty="0" smtClean="0"/>
              <a:t>SAD</a:t>
            </a:r>
            <a:r>
              <a:rPr lang="en-PH" baseline="0" dirty="0" smtClean="0"/>
              <a:t>: </a:t>
            </a:r>
            <a:r>
              <a:rPr lang="en-PH" u="none" baseline="0" dirty="0" smtClean="0"/>
              <a:t>System Development Methodologies </a:t>
            </a:r>
          </a:p>
          <a:p>
            <a:r>
              <a:rPr lang="en-PH" baseline="0" dirty="0" smtClean="0"/>
              <a:t>(Techniques, Models and </a:t>
            </a:r>
            <a:r>
              <a:rPr lang="en-PH" b="1" baseline="0" dirty="0" smtClean="0"/>
              <a:t>Tools</a:t>
            </a:r>
            <a:r>
              <a:rPr lang="en-PH" baseline="0" dirty="0" smtClean="0"/>
              <a:t>)</a:t>
            </a:r>
          </a:p>
          <a:p>
            <a:r>
              <a:rPr lang="en-PH" baseline="0" dirty="0" smtClean="0"/>
              <a:t>Tools in SAD is that helps to create models or some other</a:t>
            </a:r>
          </a:p>
          <a:p>
            <a:r>
              <a:rPr lang="en-PH" baseline="0" dirty="0" smtClean="0"/>
              <a:t>components required in your project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3707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4631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Video Cards are </a:t>
            </a:r>
            <a:r>
              <a:rPr lang="en-PH" b="1" baseline="0" dirty="0" smtClean="0"/>
              <a:t>specialized to render your work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11154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In some instances, you can use your built-in sound cards.</a:t>
            </a:r>
          </a:p>
          <a:p>
            <a:r>
              <a:rPr lang="en-PH" b="1" baseline="0" dirty="0" smtClean="0"/>
              <a:t>Not necessarily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1564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In multimedia, </a:t>
            </a:r>
          </a:p>
          <a:p>
            <a:r>
              <a:rPr lang="en-PH" b="1" baseline="0" dirty="0" smtClean="0"/>
              <a:t>Memory means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02076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Look not only at the </a:t>
            </a:r>
            <a:r>
              <a:rPr lang="en-PH" b="1" baseline="0" dirty="0" smtClean="0"/>
              <a:t>size</a:t>
            </a:r>
          </a:p>
          <a:p>
            <a:r>
              <a:rPr lang="en-PH" b="0" baseline="0" dirty="0" smtClean="0"/>
              <a:t>But look also at the </a:t>
            </a:r>
            <a:r>
              <a:rPr lang="en-PH" b="1" baseline="0" dirty="0" smtClean="0"/>
              <a:t>Speed</a:t>
            </a:r>
            <a:endParaRPr lang="en-PH" b="0" baseline="0" dirty="0" smtClean="0"/>
          </a:p>
          <a:p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FireWire- standard designed by apple</a:t>
            </a:r>
          </a:p>
          <a:p>
            <a:r>
              <a:rPr lang="en-PH" b="1" baseline="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Daisy chain – connect them to each other chain</a:t>
            </a:r>
            <a:endParaRPr lang="en-PH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1402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USB 3.0 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adds a new transfer mode called </a:t>
            </a: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en-PH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SuperSpeed</a:t>
            </a: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(SS)</a:t>
            </a:r>
          </a:p>
          <a:p>
            <a:endParaRPr lang="en-PH" sz="1200" b="1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*REMEMBER</a:t>
            </a:r>
            <a:endParaRPr lang="en-PH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PH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more chain you have, the more slower you get.</a:t>
            </a:r>
            <a:endParaRPr lang="en-PH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98184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Non-issue, </a:t>
            </a:r>
          </a:p>
          <a:p>
            <a:r>
              <a:rPr lang="en-PH" b="0" baseline="0" dirty="0" smtClean="0"/>
              <a:t>because a </a:t>
            </a:r>
            <a:r>
              <a:rPr lang="en-PH" b="1" baseline="0" dirty="0" smtClean="0"/>
              <a:t>true multimedia designers</a:t>
            </a:r>
            <a:r>
              <a:rPr lang="en-PH" b="0" baseline="0" dirty="0" smtClean="0"/>
              <a:t> will work with the combinations of these environments…</a:t>
            </a:r>
          </a:p>
          <a:p>
            <a:r>
              <a:rPr lang="en-PH" b="1" baseline="0" dirty="0" smtClean="0"/>
              <a:t>Any of two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62126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1" baseline="0" dirty="0" smtClean="0"/>
              <a:t>Scanner: </a:t>
            </a:r>
            <a:r>
              <a:rPr lang="en-PH" b="0" baseline="0" dirty="0" smtClean="0"/>
              <a:t>A digital representation of an image for data input to a computer</a:t>
            </a:r>
          </a:p>
          <a:p>
            <a:r>
              <a:rPr lang="en-PH" b="1" baseline="0" dirty="0" smtClean="0"/>
              <a:t>Flatbed </a:t>
            </a:r>
            <a:r>
              <a:rPr lang="en-PH" b="0" baseline="0" dirty="0" smtClean="0"/>
              <a:t>is the most common scanners today. You place the media facing down on a glass plate… like photocopying</a:t>
            </a:r>
          </a:p>
          <a:p>
            <a:r>
              <a:rPr lang="en-PH" b="1" baseline="0" dirty="0" smtClean="0"/>
              <a:t>Drum </a:t>
            </a:r>
            <a:r>
              <a:rPr lang="en-PH" b="0" baseline="0" dirty="0" smtClean="0"/>
              <a:t>used in high – end publishing industry and very costly.. They called drum scanner because of the glass cylinder that the image is mounted on for scanning</a:t>
            </a:r>
          </a:p>
          <a:p>
            <a:r>
              <a:rPr lang="en-PH" b="1" baseline="0" dirty="0" err="1" smtClean="0"/>
              <a:t>Sheetfed</a:t>
            </a:r>
            <a:r>
              <a:rPr lang="en-PH" b="1" baseline="0" dirty="0" smtClean="0"/>
              <a:t> </a:t>
            </a:r>
            <a:r>
              <a:rPr lang="en-PH" b="0" baseline="0" dirty="0" smtClean="0"/>
              <a:t>is a really variation of the flatbed but, in this scanner, the paper moves and the scanning elements does not.</a:t>
            </a:r>
            <a:endParaRPr lang="en-PH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4160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OCR allows you to convert image to data, so that computer can use to something…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51665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1 bit – 2 </a:t>
            </a:r>
            <a:r>
              <a:rPr lang="en-PH" b="0" baseline="0" dirty="0" err="1" smtClean="0"/>
              <a:t>colors</a:t>
            </a:r>
            <a:endParaRPr lang="en-PH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7971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*hey guys! I just removed the “</a:t>
            </a:r>
            <a:r>
              <a:rPr lang="en-PH" dirty="0" err="1" smtClean="0"/>
              <a:t>mr.</a:t>
            </a:r>
            <a:r>
              <a:rPr lang="en-PH" dirty="0" smtClean="0"/>
              <a:t> </a:t>
            </a:r>
            <a:r>
              <a:rPr lang="en-PH" smtClean="0"/>
              <a:t>bean” video.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37847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2 bits – 4 </a:t>
            </a:r>
            <a:r>
              <a:rPr lang="en-PH" b="0" baseline="0" dirty="0" err="1" smtClean="0"/>
              <a:t>colors</a:t>
            </a:r>
            <a:endParaRPr lang="en-PH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86245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4 bits – 16 </a:t>
            </a:r>
            <a:r>
              <a:rPr lang="en-PH" b="0" baseline="0" dirty="0" err="1" smtClean="0"/>
              <a:t>colors</a:t>
            </a:r>
            <a:endParaRPr lang="en-PH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288014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0" baseline="0" dirty="0" smtClean="0"/>
              <a:t>8 bits – 256 </a:t>
            </a:r>
            <a:r>
              <a:rPr lang="en-PH" b="0" baseline="0" dirty="0" err="1" smtClean="0"/>
              <a:t>colors</a:t>
            </a:r>
            <a:endParaRPr lang="en-PH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026166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bits - 16,777,216 </a:t>
            </a:r>
            <a:r>
              <a:rPr lang="en-P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"</a:t>
            </a:r>
            <a:r>
              <a:rPr lang="en-P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truecolor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endParaRPr lang="en-PH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87994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1" baseline="0" dirty="0" smtClean="0"/>
              <a:t>Realm</a:t>
            </a:r>
            <a:r>
              <a:rPr lang="en-PH" b="0" baseline="0" dirty="0" smtClean="0"/>
              <a:t> means kingdom, environment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b="1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Digital camera 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Used to capture images from the real world and transfer them to the computer realm</a:t>
            </a:r>
            <a:endParaRPr lang="en-PH" sz="1200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r>
              <a:rPr lang="en-PH" b="1" baseline="0" dirty="0" smtClean="0"/>
              <a:t>Optical zoom </a:t>
            </a:r>
            <a:r>
              <a:rPr lang="en-PH" b="0" baseline="0" dirty="0" smtClean="0"/>
              <a:t>– it has to do with the type of lenses that came up with your camera</a:t>
            </a:r>
          </a:p>
          <a:p>
            <a:r>
              <a:rPr lang="en-PH" b="1" baseline="0" dirty="0" smtClean="0"/>
              <a:t>Digital zoom</a:t>
            </a:r>
            <a:r>
              <a:rPr lang="en-PH" b="0" baseline="0" dirty="0" smtClean="0"/>
              <a:t> – this is the point that your lenses take out of the capability of zoom</a:t>
            </a:r>
          </a:p>
          <a:p>
            <a:r>
              <a:rPr lang="en-PH" b="1" baseline="0" dirty="0" smtClean="0"/>
              <a:t>Macro </a:t>
            </a:r>
            <a:r>
              <a:rPr lang="en-PH" b="0" baseline="0" dirty="0" smtClean="0"/>
              <a:t>–</a:t>
            </a:r>
            <a:r>
              <a:rPr lang="en-PH" b="1" baseline="0" dirty="0" smtClean="0"/>
              <a:t> </a:t>
            </a:r>
            <a:r>
              <a:rPr lang="en-PH" b="0" baseline="0" dirty="0" smtClean="0"/>
              <a:t>is the ability of your camera lens to capture small tiny details</a:t>
            </a:r>
          </a:p>
          <a:p>
            <a:r>
              <a:rPr lang="en-PH" b="1" baseline="0" dirty="0" smtClean="0"/>
              <a:t>LCD display</a:t>
            </a:r>
            <a:r>
              <a:rPr lang="en-PH" b="0" baseline="0" dirty="0" smtClean="0"/>
              <a:t> – allowing you to preview your photos after taking them</a:t>
            </a:r>
            <a:r>
              <a:rPr lang="en-PH" b="1" baseline="0" dirty="0" smtClean="0"/>
              <a:t> </a:t>
            </a:r>
            <a:r>
              <a:rPr lang="en-PH" b="0" baseline="0" dirty="0" smtClean="0"/>
              <a:t>(the bigger the LCD, they can be significant drain you battery)</a:t>
            </a:r>
          </a:p>
          <a:p>
            <a:r>
              <a:rPr lang="en-PH" b="1" baseline="0" dirty="0" smtClean="0"/>
              <a:t>Manual Focus </a:t>
            </a:r>
            <a:r>
              <a:rPr lang="en-PH" b="0" baseline="0" dirty="0" smtClean="0"/>
              <a:t>– allows you to have manual control over focusing your camera</a:t>
            </a:r>
          </a:p>
          <a:p>
            <a:r>
              <a:rPr lang="en-PH" b="1" baseline="0" dirty="0" smtClean="0"/>
              <a:t>Storage </a:t>
            </a:r>
            <a:r>
              <a:rPr lang="en-PH" b="0" baseline="0" dirty="0" smtClean="0"/>
              <a:t>– Internal and external storage must be consider</a:t>
            </a:r>
            <a:endParaRPr lang="en-PH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19024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1" baseline="0" dirty="0" smtClean="0"/>
              <a:t>Resolution </a:t>
            </a:r>
            <a:r>
              <a:rPr lang="en-PH" b="0" baseline="0" dirty="0" smtClean="0"/>
              <a:t>– resolution in digital cameras are measured in pixels. The higher resolution, the fewer pictures you will store but the more quality you get</a:t>
            </a:r>
          </a:p>
          <a:p>
            <a:r>
              <a:rPr lang="en-PH" b="1" baseline="0" dirty="0" smtClean="0"/>
              <a:t>JPEG (joint photographic experts group) </a:t>
            </a:r>
            <a:r>
              <a:rPr lang="en-PH" b="0" baseline="0" dirty="0" smtClean="0"/>
              <a:t>some quality lost during compression (small)</a:t>
            </a:r>
          </a:p>
          <a:p>
            <a:r>
              <a:rPr lang="en-PH" b="1" baseline="0" dirty="0" smtClean="0"/>
              <a:t>TIFF (Tagged image file format) </a:t>
            </a:r>
            <a:r>
              <a:rPr lang="en-PH" b="0" baseline="0" dirty="0" smtClean="0"/>
              <a:t>or a </a:t>
            </a:r>
            <a:r>
              <a:rPr lang="en-PH" b="1" baseline="0" dirty="0" smtClean="0"/>
              <a:t>raw format </a:t>
            </a:r>
            <a:r>
              <a:rPr lang="en-PH" b="0" baseline="0" dirty="0" smtClean="0"/>
              <a:t>where no quality is lost while taking a photos (big)</a:t>
            </a:r>
          </a:p>
          <a:p>
            <a:r>
              <a:rPr lang="en-PH" b="1" baseline="0" dirty="0" smtClean="0"/>
              <a:t>Tripod </a:t>
            </a:r>
            <a:r>
              <a:rPr lang="en-PH" b="0" baseline="0" dirty="0" smtClean="0"/>
              <a:t>will help keep the camera steady</a:t>
            </a:r>
            <a:endParaRPr lang="en-PH" b="1" baseline="0" dirty="0" smtClean="0"/>
          </a:p>
          <a:p>
            <a:r>
              <a:rPr lang="en-PH" b="1" baseline="0" dirty="0" smtClean="0"/>
              <a:t>Lightning </a:t>
            </a:r>
            <a:r>
              <a:rPr lang="en-PH" b="0" baseline="0" dirty="0" smtClean="0"/>
              <a:t>for additional light </a:t>
            </a:r>
          </a:p>
          <a:p>
            <a:r>
              <a:rPr lang="en-PH" b="0" baseline="0" dirty="0" smtClean="0"/>
              <a:t>All Lightning and Photography is in chapter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636682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charge-coupled device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CCD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device for the movement of electrical charge, usually from within the device to an area where the charge can be manipulated, for example conversion into a digital value. This is achieved by "shifting" the signals between stages within the device one at a time.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CCD</a:t>
            </a:r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manufacture with a special process that allows them to capture high quality, low-</a:t>
            </a:r>
            <a:r>
              <a:rPr lang="en-PH" sz="1200" b="1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niose</a:t>
            </a:r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-images</a:t>
            </a:r>
            <a:endParaRPr lang="en-PH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PH" b="1" dirty="0" smtClean="0">
                <a:latin typeface="+mn-lt"/>
                <a:ea typeface="Kozuka Gothic Pro H" panose="020B0800000000000000" pitchFamily="34" charset="-128"/>
              </a:rPr>
              <a:t>Optical vs. Digital Zoom – </a:t>
            </a:r>
            <a:r>
              <a:rPr lang="en-PH" b="0" dirty="0" smtClean="0">
                <a:latin typeface="+mn-lt"/>
                <a:ea typeface="Kozuka Gothic Pro H" panose="020B0800000000000000" pitchFamily="34" charset="-128"/>
              </a:rPr>
              <a:t>much</a:t>
            </a:r>
            <a:r>
              <a:rPr lang="en-PH" b="0" baseline="0" dirty="0" smtClean="0">
                <a:latin typeface="+mn-lt"/>
                <a:ea typeface="Kozuka Gothic Pro H" panose="020B0800000000000000" pitchFamily="34" charset="-128"/>
              </a:rPr>
              <a:t> zoomed, much shaky </a:t>
            </a:r>
          </a:p>
          <a:p>
            <a:r>
              <a:rPr lang="en-PH" b="1" baseline="0" dirty="0" smtClean="0">
                <a:latin typeface="+mn-lt"/>
                <a:ea typeface="Kozuka Gothic Pro H" panose="020B0800000000000000" pitchFamily="34" charset="-128"/>
              </a:rPr>
              <a:t>Stabilization</a:t>
            </a:r>
            <a:r>
              <a:rPr lang="en-PH" b="0" baseline="0" dirty="0" smtClean="0">
                <a:latin typeface="+mn-lt"/>
                <a:ea typeface="Kozuka Gothic Pro H" panose="020B0800000000000000" pitchFamily="34" charset="-128"/>
              </a:rPr>
              <a:t> – light shaking to take place during filming.</a:t>
            </a:r>
          </a:p>
          <a:p>
            <a:r>
              <a:rPr lang="en-PH" b="1" baseline="0" dirty="0" smtClean="0">
                <a:latin typeface="+mn-lt"/>
              </a:rPr>
              <a:t>LCD –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58542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Microphones </a:t>
            </a:r>
            <a:r>
              <a:rPr lang="en-PH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video cameras are adequate (acceptable in quality) for simple projects, but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better quality of audio, you must use external device for a high quality of sounds (e.g. Audio Recorder)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Tripod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I/O </a:t>
            </a:r>
            <a:r>
              <a:rPr lang="en-PH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external audio and display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Lightning </a:t>
            </a:r>
            <a:r>
              <a:rPr lang="en-PH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video is more crucial than photography because most in photographic, you can adjust </a:t>
            </a:r>
            <a:r>
              <a:rPr lang="en-PH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aperture or exposure </a:t>
            </a:r>
            <a:r>
              <a:rPr lang="en-PH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settings to get a good quality of picture</a:t>
            </a:r>
            <a:endParaRPr lang="en-PH" b="1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29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65132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410688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4012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This is the main topic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33704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323466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027476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8498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CDA files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not audio </a:t>
            </a: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because they do not contain sampled sound at all. </a:t>
            </a: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CDA files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just a way that Windows uses to let you access an Audio CD index. This is why if you copy a .</a:t>
            </a:r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CDA file</a:t>
            </a:r>
            <a:r>
              <a:rPr lang="en-P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our hard drive and try to play it with an audio player, nothing happens.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24473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228711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WAV to MP3 =</a:t>
            </a:r>
            <a:r>
              <a:rPr lang="en-PH" baseline="0" dirty="0" smtClean="0"/>
              <a:t> low-end file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520090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Musical Instrument Digital Interface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198498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Combines</a:t>
            </a:r>
            <a:r>
              <a:rPr lang="en-PH" baseline="0" dirty="0" smtClean="0"/>
              <a:t> audio from any source to create multitrack recordings, add special effects and import/exports many formats.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39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196659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40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529188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41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9946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1" dirty="0" smtClean="0"/>
              <a:t>Hardware</a:t>
            </a:r>
            <a:r>
              <a:rPr lang="en-PH" b="1" baseline="0" dirty="0" smtClean="0"/>
              <a:t> </a:t>
            </a:r>
            <a:r>
              <a:rPr lang="en-PH" b="0" baseline="0" dirty="0" smtClean="0"/>
              <a:t>– this is where your software or applications will runs. </a:t>
            </a:r>
          </a:p>
          <a:p>
            <a:r>
              <a:rPr lang="en-PH" b="1" baseline="0" dirty="0" smtClean="0"/>
              <a:t>Software</a:t>
            </a:r>
            <a:r>
              <a:rPr lang="en-PH" b="0" baseline="0" dirty="0" smtClean="0"/>
              <a:t> -  this tools help your idea to be made and visible.</a:t>
            </a:r>
          </a:p>
          <a:p>
            <a:r>
              <a:rPr lang="en-PH" b="1" baseline="0" dirty="0" smtClean="0"/>
              <a:t>You</a:t>
            </a:r>
            <a:r>
              <a:rPr lang="en-PH" b="0" baseline="0" dirty="0" smtClean="0"/>
              <a:t> – probably the most important, without the existence of the people, hardware and software are useless</a:t>
            </a:r>
          </a:p>
          <a:p>
            <a:r>
              <a:rPr lang="en-PH" b="0" baseline="0" dirty="0" smtClean="0"/>
              <a:t>The real brains of this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514352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p.36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42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422013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p.36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43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01703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p.36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44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89073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Digital</a:t>
            </a:r>
            <a:r>
              <a:rPr lang="en-PH" baseline="0" dirty="0" smtClean="0"/>
              <a:t> Video</a:t>
            </a:r>
          </a:p>
          <a:p>
            <a:r>
              <a:rPr lang="en-PH" baseline="0" dirty="0" smtClean="0"/>
              <a:t>Computer Animation</a:t>
            </a:r>
          </a:p>
          <a:p>
            <a:r>
              <a:rPr lang="en-PH" baseline="0" dirty="0" smtClean="0"/>
              <a:t>Graphic Arts</a:t>
            </a:r>
          </a:p>
          <a:p>
            <a:r>
              <a:rPr lang="en-PH" baseline="0" dirty="0" smtClean="0"/>
              <a:t>Web Design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62469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b="1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Animation</a:t>
            </a:r>
            <a:r>
              <a:rPr lang="en-PH" b="1" baseline="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is the state of being alive: movements</a:t>
            </a:r>
            <a:endParaRPr lang="en-PH" b="1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2D [Two Dimensional] – Height &amp; Width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3D [Three Dimensional] – Height, Width and Depth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Vertices</a:t>
            </a:r>
            <a:r>
              <a:rPr lang="en-PH" baseline="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or vertex – point of intersections</a:t>
            </a:r>
            <a:endParaRPr lang="en-PH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27903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Wireframe also called as </a:t>
            </a:r>
            <a:r>
              <a:rPr lang="en-PH" b="1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Low Resolution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8842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b="1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Render farms 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Consist of several machines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hooked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working on the same problem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7101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b="1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Digital Video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Most of your editing will handle real-time</a:t>
            </a:r>
            <a:r>
              <a:rPr lang="en-PH" baseline="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video processing.</a:t>
            </a:r>
            <a:endParaRPr lang="en-PH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B859-92BE-46BB-AEA1-4292C831FC38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542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809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436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9454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5701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8669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1886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6593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7208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21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4775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4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5583-8B82-4980-A099-9AD565C2308C}" type="datetimeFigureOut">
              <a:rPr lang="en-PH" smtClean="0"/>
              <a:t>11/23/2014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5D345-46E4-4CF0-9E3D-02D40EAC938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831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5000">
              <a:schemeClr val="tx1"/>
            </a:gs>
            <a:gs pos="85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ITP10</a:t>
            </a:r>
            <a:endParaRPr lang="en-PH" dirty="0">
              <a:solidFill>
                <a:schemeClr val="bg1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r>
              <a:rPr lang="en-PH" dirty="0" smtClean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Multimedia Systems</a:t>
            </a:r>
            <a:endParaRPr lang="en-PH" dirty="0">
              <a:solidFill>
                <a:schemeClr val="bg1"/>
              </a:solidFill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454" y="6033892"/>
            <a:ext cx="1590546" cy="66166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96586" y="6030119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sz="16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angelitoicunananjr@gmail.com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sz="1600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aicunananjr.weebly.com</a:t>
            </a:r>
            <a:endParaRPr lang="en-PH" sz="1600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57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39"/>
            <a:ext cx="7772400" cy="1052665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Computer Animation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220304"/>
            <a:ext cx="7604760" cy="5082464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Render farms – are group of machines whose sole purpose is to process work from animators and modellers.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- </a:t>
            </a:r>
            <a:r>
              <a:rPr lang="en-PH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is high performance computer 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system. (Wikipedia)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920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39"/>
            <a:ext cx="7772400" cy="1052665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Digital Video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220304"/>
            <a:ext cx="7604760" cy="508246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Unlike with 3D animation, there are no render farms where you can offload your processing. However you can get help from 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Video Cards 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that will process some of the most common effects in real time.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	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Common video editing software: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  <a:p>
            <a:pPr marL="1657350" lvl="3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Final Cut Pro</a:t>
            </a:r>
          </a:p>
          <a:p>
            <a:pPr marL="1657350" lvl="3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iMovie</a:t>
            </a:r>
          </a:p>
          <a:p>
            <a:pPr marL="1657350" lvl="3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Vegas</a:t>
            </a:r>
          </a:p>
          <a:p>
            <a:pPr marL="1657350" lvl="3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Adobe Premiere</a:t>
            </a:r>
          </a:p>
          <a:p>
            <a:pPr marL="1657350" lvl="3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Avid, etc.</a:t>
            </a:r>
          </a:p>
        </p:txBody>
      </p:sp>
    </p:spTree>
    <p:extLst>
      <p:ext uri="{BB962C8B-B14F-4D97-AF65-F5344CB8AC3E}">
        <p14:creationId xmlns:p14="http://schemas.microsoft.com/office/powerpoint/2010/main" val="10694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39"/>
            <a:ext cx="7772400" cy="1052665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Graphic Arts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220304"/>
            <a:ext cx="7604760" cy="508246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Photoshop – the most intense application you'll probably run.</a:t>
            </a:r>
            <a:endParaRPr lang="en-PH" sz="2400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03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Video Cards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Two instances: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Video Production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Gaming Related Work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47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Sound </a:t>
            </a:r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Cards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Sometimes these must be added, especially if you want to perform 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high-end sound functions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. 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57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Memory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4"/>
            <a:ext cx="6858000" cy="2300135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RAM (Random Access Memory)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The more you have, the better your system will operate, the more programs you'll be able to run at the same time, and the faster they will perform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165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External Storage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4"/>
            <a:ext cx="6858000" cy="3443136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Your extra pocket aside from your hard drives.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USB and FireWire Connections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FireWire – aka IEEE 1394, allows extremely fast data rates, plug and play, and the ability to 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daisy chain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peripherals. 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	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2 Flavours of IEEE 1394:</a:t>
            </a:r>
          </a:p>
          <a:p>
            <a:pPr marL="1828800" lvl="3" indent="-457200" algn="l">
              <a:buFont typeface="+mj-lt"/>
              <a:buAutoNum type="arabicPeriod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400Mbps (original)</a:t>
            </a:r>
          </a:p>
          <a:p>
            <a:pPr marL="1828800" lvl="3" indent="-457200" algn="l">
              <a:buFont typeface="+mj-lt"/>
              <a:buAutoNum type="arabicPeriod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FireWire 800 (800Mbps) (newer)</a:t>
            </a:r>
          </a:p>
        </p:txBody>
      </p:sp>
    </p:spTree>
    <p:extLst>
      <p:ext uri="{BB962C8B-B14F-4D97-AF65-F5344CB8AC3E}">
        <p14:creationId xmlns:p14="http://schemas.microsoft.com/office/powerpoint/2010/main" val="390173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External Storage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4"/>
            <a:ext cx="6858000" cy="3443136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USB and FireWire Connections (continued)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USB – Universal Serial Bus, sometimes used in slower devices like keyboards, mouse, scanners etc. Daisy chain ready.</a:t>
            </a:r>
          </a:p>
          <a:p>
            <a:pPr algn="l"/>
            <a:r>
              <a:rPr lang="en-PH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	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3 Flavours of USB</a:t>
            </a:r>
          </a:p>
          <a:p>
            <a:pPr marL="1714500" lvl="3" indent="-342900" algn="l">
              <a:buFont typeface="+mj-lt"/>
              <a:buAutoNum type="arabicPeriod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Standard USB</a:t>
            </a:r>
            <a:r>
              <a:rPr lang="en-PH" sz="2400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</a:t>
            </a: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(12Mbps)</a:t>
            </a:r>
          </a:p>
          <a:p>
            <a:pPr marL="1714500" lvl="3" indent="-342900" algn="l">
              <a:buFont typeface="+mj-lt"/>
              <a:buAutoNum type="arabicPeriod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USB 2.0	 (480Mbps)</a:t>
            </a:r>
          </a:p>
          <a:p>
            <a:pPr marL="1714500" lvl="3" indent="-342900" algn="l">
              <a:buFont typeface="+mj-lt"/>
              <a:buAutoNum type="arabicPeriod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USB 3.0 (625Mbps)</a:t>
            </a:r>
          </a:p>
        </p:txBody>
      </p:sp>
    </p:spTree>
    <p:extLst>
      <p:ext uri="{BB962C8B-B14F-4D97-AF65-F5344CB8AC3E}">
        <p14:creationId xmlns:p14="http://schemas.microsoft.com/office/powerpoint/2010/main" val="285033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60" r="205"/>
          <a:stretch/>
        </p:blipFill>
        <p:spPr>
          <a:xfrm>
            <a:off x="478971" y="2235201"/>
            <a:ext cx="8200886" cy="413657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37457" y="1233715"/>
            <a:ext cx="7772400" cy="1193800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PC vs. Mac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54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Scanner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4"/>
            <a:ext cx="6858000" cy="3443136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Flatbed, Drum &amp; </a:t>
            </a:r>
            <a:r>
              <a:rPr lang="en-PH" dirty="0" err="1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Sheetfed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Scanner</a:t>
            </a:r>
            <a:endParaRPr lang="en-PH" sz="2400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8" y="3876622"/>
            <a:ext cx="2590800" cy="25908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9" r="18907"/>
          <a:stretch/>
        </p:blipFill>
        <p:spPr>
          <a:xfrm>
            <a:off x="2751668" y="4179408"/>
            <a:ext cx="3364894" cy="168402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531" y="3876622"/>
            <a:ext cx="2919211" cy="25908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1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CHAPTER One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r>
              <a:rPr lang="en-PH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THE TOOLS OF MULTIMEDIA</a:t>
            </a:r>
          </a:p>
        </p:txBody>
      </p:sp>
    </p:spTree>
    <p:extLst>
      <p:ext uri="{BB962C8B-B14F-4D97-AF65-F5344CB8AC3E}">
        <p14:creationId xmlns:p14="http://schemas.microsoft.com/office/powerpoint/2010/main" val="109805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Scanner (continued)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4"/>
            <a:ext cx="6858000" cy="3443136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What to look in a scanner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PH" sz="2400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Resolution</a:t>
            </a: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(types)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True Resolution (Hardware Resolution)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Interpolated Resolution</a:t>
            </a:r>
            <a:endParaRPr lang="en-PH" sz="2400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lvl="2" indent="-457200" algn="l">
              <a:buFont typeface="+mj-lt"/>
              <a:buAutoNum type="arabicPeriod" startAt="2"/>
            </a:pPr>
            <a:r>
              <a:rPr lang="en-PH" sz="2400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Bit-Depth</a:t>
            </a: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– refers to the number of colours the scanner can recognized</a:t>
            </a:r>
          </a:p>
          <a:p>
            <a:pPr lvl="2" indent="-457200" algn="l">
              <a:buFont typeface="+mj-lt"/>
              <a:buAutoNum type="arabicPeriod" startAt="2"/>
            </a:pPr>
            <a:r>
              <a:rPr lang="en-PH" sz="2400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Other Features like OCR</a:t>
            </a:r>
            <a:r>
              <a:rPr lang="en-PH" sz="2400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(Optical character Reading)</a:t>
            </a:r>
            <a:endParaRPr lang="en-PH" sz="2400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9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7" y="863373"/>
            <a:ext cx="6926036" cy="51945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405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7" y="863373"/>
            <a:ext cx="6926036" cy="519452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7655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8" y="863373"/>
            <a:ext cx="6926034" cy="519452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63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8" y="863373"/>
            <a:ext cx="6926034" cy="51945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7287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8" y="863373"/>
            <a:ext cx="6926033" cy="51945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0342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Digital Cameras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3383280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Optical vs. Digital Zoom 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p.21</a:t>
            </a: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Macro</a:t>
            </a: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LCD Display</a:t>
            </a: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Manual Focus</a:t>
            </a: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Storage</a:t>
            </a:r>
          </a:p>
          <a:p>
            <a:pPr algn="l"/>
            <a:endParaRPr lang="en-PH" sz="2400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55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Digital Cameras (continued)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3383280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Resolution</a:t>
            </a:r>
          </a:p>
          <a:p>
            <a:pPr algn="l"/>
            <a:r>
              <a:rPr lang="en-PH" sz="2400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Rechargeable Batteries</a:t>
            </a: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Tripod</a:t>
            </a:r>
          </a:p>
          <a:p>
            <a:pPr algn="l"/>
            <a:r>
              <a:rPr lang="en-PH" sz="2400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Lightning</a:t>
            </a:r>
            <a:endParaRPr lang="en-PH" sz="2400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724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Digital Video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3383280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CCD (1 or 3)</a:t>
            </a: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Optical vs. Digital Zoom</a:t>
            </a:r>
            <a:endParaRPr lang="en-PH" sz="2400" dirty="0" smtClean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Image Stabilization</a:t>
            </a:r>
          </a:p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LCD Monitor</a:t>
            </a:r>
          </a:p>
          <a:p>
            <a:pPr algn="l"/>
            <a:endParaRPr lang="en-PH" sz="2400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5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Digital Video (continued)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3383280"/>
          </a:xfrm>
        </p:spPr>
        <p:txBody>
          <a:bodyPr>
            <a:noAutofit/>
          </a:bodyPr>
          <a:lstStyle/>
          <a:p>
            <a:pPr algn="l"/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Microphone</a:t>
            </a:r>
          </a:p>
          <a:p>
            <a:pPr algn="l"/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Tripod</a:t>
            </a:r>
          </a:p>
          <a:p>
            <a:pPr algn="l"/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I/O</a:t>
            </a:r>
          </a:p>
          <a:p>
            <a:pPr algn="l"/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Lightning</a:t>
            </a:r>
          </a:p>
        </p:txBody>
      </p:sp>
    </p:spTree>
    <p:extLst>
      <p:ext uri="{BB962C8B-B14F-4D97-AF65-F5344CB8AC3E}">
        <p14:creationId xmlns:p14="http://schemas.microsoft.com/office/powerpoint/2010/main" val="348083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What is multimedia?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transmission that combine media of communication (text and graphics and sound etc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.)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2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Software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 computer would be pretty useless without software, and there is an amazing array of software a digital designer must be familiar with. 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044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Photo Editing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Adobe Photoshop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15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Illustration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Adobe Illustrator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87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Audio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p.28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41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Players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err="1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WinAmp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, RealPlayer, QuickTime, Windows Media Player, iTunes, VLC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394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Sound Recorders and Rippers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iTunes is an example of a ripper sound program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898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Sound Editor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Adobe Audition</a:t>
            </a:r>
          </a:p>
        </p:txBody>
      </p:sp>
    </p:spTree>
    <p:extLst>
      <p:ext uri="{BB962C8B-B14F-4D97-AF65-F5344CB8AC3E}">
        <p14:creationId xmlns:p14="http://schemas.microsoft.com/office/powerpoint/2010/main" val="179881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Sound Converters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Converts sound from one format to another: mp3 to WAV etc</a:t>
            </a:r>
            <a:r>
              <a:rPr lang="en-PH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609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MIDI Software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err="1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Videoke</a:t>
            </a: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 players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97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Loop-based Music Editor &amp; Recording Studios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423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Choosing the right tools who fits in YOU.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13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5134058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3D</a:t>
            </a:r>
            <a:b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</a:b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/>
            </a:r>
            <a:b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</a:b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Modelling, Rendering, Animation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96979" y="2186040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p.33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41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5134058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Authoring</a:t>
            </a:r>
            <a:b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</a:b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/>
            </a:r>
            <a:b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</a:b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CD-ROM,</a:t>
            </a:r>
            <a:b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</a:b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Internet,</a:t>
            </a:r>
            <a:b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</a:b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Video Development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572000" y="2218124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p.35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52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YOU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Swiss army knife of creative types.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065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YOU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The Computer is Just One of Your Tools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Love to Learn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Learn to Enjoy Challenges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Networking</a:t>
            </a:r>
          </a:p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Be Professional</a:t>
            </a:r>
          </a:p>
          <a:p>
            <a:pPr algn="l"/>
            <a:endParaRPr lang="en-PH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/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17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Thank YOU!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>
            <a:noAutofit/>
          </a:bodyPr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End of slides…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747" y="3292945"/>
            <a:ext cx="4764505" cy="198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96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Choosing 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/>
            </a:r>
            <a:b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</a:b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your </a:t>
            </a:r>
            <a:r>
              <a:rPr lang="en-PH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right </a:t>
            </a:r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tools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3905"/>
            <a:ext cx="7665720" cy="1655762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CPU is the heart of a modern multimedia artist’s tools</a:t>
            </a:r>
          </a:p>
        </p:txBody>
      </p:sp>
      <p:sp>
        <p:nvSpPr>
          <p:cNvPr id="4" name="Heart 3"/>
          <p:cNvSpPr/>
          <p:nvPr/>
        </p:nvSpPr>
        <p:spPr>
          <a:xfrm>
            <a:off x="4053840" y="4238612"/>
            <a:ext cx="1661160" cy="12192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Teardrop 4"/>
          <p:cNvSpPr/>
          <p:nvPr/>
        </p:nvSpPr>
        <p:spPr>
          <a:xfrm>
            <a:off x="1143000" y="4522305"/>
            <a:ext cx="1615440" cy="161544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600" b="1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CPU</a:t>
            </a:r>
            <a:endParaRPr lang="en-PH" sz="3600" b="1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2758440" y="5020932"/>
            <a:ext cx="1493520" cy="3090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11" idx="2"/>
          </p:cNvCxnSpPr>
          <p:nvPr/>
        </p:nvCxnSpPr>
        <p:spPr>
          <a:xfrm>
            <a:off x="5547360" y="4951720"/>
            <a:ext cx="1371600" cy="6219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miley Face 10"/>
          <p:cNvSpPr/>
          <p:nvPr/>
        </p:nvSpPr>
        <p:spPr>
          <a:xfrm>
            <a:off x="6918960" y="4804086"/>
            <a:ext cx="1539240" cy="153924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02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Tools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Hardware, Software and You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523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Hardware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2945"/>
            <a:ext cx="6858000" cy="1655762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What is its primary function?</a:t>
            </a: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88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39"/>
            <a:ext cx="7772400" cy="1052665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Computer Animation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220304"/>
            <a:ext cx="7604760" cy="5082464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3D Rendering – is the 3 dimensional computer graphics process of automatically converting 3D wireframe models into 2D images with 3D photorealistic effects.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 smtClean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PH" dirty="0" smtClean="0">
                <a:latin typeface="Kozuka Gothic Pro R" panose="020B0400000000000000" pitchFamily="34" charset="-128"/>
                <a:ea typeface="Kozuka Gothic Pro R" panose="020B0400000000000000" pitchFamily="34" charset="-128"/>
              </a:rPr>
              <a:t>Wireframe – skeletal 3D Model consist of Lines and Vertices.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PH" dirty="0">
              <a:latin typeface="Kozuka Gothic Pro R" panose="020B0400000000000000" pitchFamily="34" charset="-128"/>
              <a:ea typeface="Kozuka Gothic Pro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59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39"/>
            <a:ext cx="7772400" cy="1052665"/>
          </a:xfrm>
        </p:spPr>
        <p:txBody>
          <a:bodyPr/>
          <a:lstStyle/>
          <a:p>
            <a:pPr algn="l"/>
            <a:r>
              <a:rPr lang="en-PH" dirty="0" smtClean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Wireframe</a:t>
            </a:r>
            <a:endParaRPr lang="en-PH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1220304"/>
            <a:ext cx="6720840" cy="504063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5568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1318</Words>
  <Application>Microsoft Office PowerPoint</Application>
  <PresentationFormat>On-screen Show (4:3)</PresentationFormat>
  <Paragraphs>246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Kozuka Gothic Pro H</vt:lpstr>
      <vt:lpstr>Kozuka Gothic Pro R</vt:lpstr>
      <vt:lpstr>Arial</vt:lpstr>
      <vt:lpstr>Calibri</vt:lpstr>
      <vt:lpstr>Calibri Light</vt:lpstr>
      <vt:lpstr>Office Theme</vt:lpstr>
      <vt:lpstr>ITP10</vt:lpstr>
      <vt:lpstr>CHAPTER One</vt:lpstr>
      <vt:lpstr>What is multimedia?</vt:lpstr>
      <vt:lpstr>Choosing the right tools who fits in YOU.</vt:lpstr>
      <vt:lpstr>Choosing  your right tools</vt:lpstr>
      <vt:lpstr>Tools</vt:lpstr>
      <vt:lpstr>Hardware</vt:lpstr>
      <vt:lpstr>Computer Animation</vt:lpstr>
      <vt:lpstr>Wireframe</vt:lpstr>
      <vt:lpstr>Computer Animation</vt:lpstr>
      <vt:lpstr>Digital Video</vt:lpstr>
      <vt:lpstr>Graphic Arts</vt:lpstr>
      <vt:lpstr>Video Cards</vt:lpstr>
      <vt:lpstr>Sound Cards</vt:lpstr>
      <vt:lpstr>Memory</vt:lpstr>
      <vt:lpstr>External Storage</vt:lpstr>
      <vt:lpstr>External Storage</vt:lpstr>
      <vt:lpstr>PC vs. Mac</vt:lpstr>
      <vt:lpstr>Scanner</vt:lpstr>
      <vt:lpstr>Scanner (continued)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Digital Cameras</vt:lpstr>
      <vt:lpstr>Digital Cameras (continued)</vt:lpstr>
      <vt:lpstr>Digital Video</vt:lpstr>
      <vt:lpstr>Digital Video (continued)</vt:lpstr>
      <vt:lpstr>Software</vt:lpstr>
      <vt:lpstr>Photo Editing</vt:lpstr>
      <vt:lpstr>Illustration</vt:lpstr>
      <vt:lpstr>Audio</vt:lpstr>
      <vt:lpstr>Players</vt:lpstr>
      <vt:lpstr>Sound Recorders and Rippers</vt:lpstr>
      <vt:lpstr>Sound Editor</vt:lpstr>
      <vt:lpstr>Sound Converters</vt:lpstr>
      <vt:lpstr>MIDI Software</vt:lpstr>
      <vt:lpstr>Loop-based Music Editor &amp; Recording Studios</vt:lpstr>
      <vt:lpstr>3D  Modelling, Rendering, Animation</vt:lpstr>
      <vt:lpstr>Authoring  CD-ROM, Internet, Video Development</vt:lpstr>
      <vt:lpstr>YOU</vt:lpstr>
      <vt:lpstr>YOU</vt:lpstr>
      <vt:lpstr>Thank YOU!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ITP10</dc:title>
  <dc:creator>Angelito Cunanan</dc:creator>
  <cp:lastModifiedBy>Angelito Cunanan</cp:lastModifiedBy>
  <cp:revision>94</cp:revision>
  <dcterms:created xsi:type="dcterms:W3CDTF">2014-11-16T13:42:01Z</dcterms:created>
  <dcterms:modified xsi:type="dcterms:W3CDTF">2014-11-23T13:20:47Z</dcterms:modified>
</cp:coreProperties>
</file>