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7792" autoAdjust="0"/>
  </p:normalViewPr>
  <p:slideViewPr>
    <p:cSldViewPr snapToGrid="0">
      <p:cViewPr varScale="1">
        <p:scale>
          <a:sx n="62" d="100"/>
          <a:sy n="62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E5B5-B025-47FE-A733-314A1F73D7C9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F7A9-0059-4E31-A496-3D1521C9240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267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dirty="0" smtClean="0">
                <a:latin typeface="+mn-lt"/>
              </a:rPr>
              <a:t>The Greeks used </a:t>
            </a:r>
            <a:r>
              <a:rPr lang="en-PH" sz="1200" b="1" dirty="0" smtClean="0">
                <a:latin typeface="+mn-lt"/>
              </a:rPr>
              <a:t>homing pigeons</a:t>
            </a:r>
            <a:r>
              <a:rPr lang="en-PH" sz="1200" dirty="0" smtClean="0">
                <a:latin typeface="+mn-lt"/>
              </a:rPr>
              <a:t> to establish </a:t>
            </a:r>
            <a:r>
              <a:rPr lang="en-PH" sz="1200" b="1" dirty="0" smtClean="0">
                <a:latin typeface="+mn-lt"/>
              </a:rPr>
              <a:t>rudimentary</a:t>
            </a:r>
            <a:r>
              <a:rPr lang="en-PH" sz="1200" dirty="0" smtClean="0">
                <a:latin typeface="+mn-lt"/>
              </a:rPr>
              <a:t> (basic</a:t>
            </a:r>
            <a:r>
              <a:rPr lang="en-PH" sz="1200" baseline="0" dirty="0" smtClean="0">
                <a:latin typeface="+mn-lt"/>
              </a:rPr>
              <a:t> principle)</a:t>
            </a:r>
            <a:r>
              <a:rPr lang="en-PH" sz="1200" dirty="0" smtClean="0">
                <a:latin typeface="+mn-lt"/>
              </a:rPr>
              <a:t> information network</a:t>
            </a:r>
          </a:p>
          <a:p>
            <a:r>
              <a:rPr lang="en-PH" sz="1200" b="1" dirty="0" smtClean="0">
                <a:latin typeface="+mn-lt"/>
              </a:rPr>
              <a:t>homing pigeons</a:t>
            </a:r>
            <a:r>
              <a:rPr lang="en-PH" sz="1200" dirty="0" smtClean="0">
                <a:latin typeface="+mn-lt"/>
              </a:rPr>
              <a:t>  </a:t>
            </a:r>
            <a:r>
              <a:rPr lang="en-P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its way home over extremely long distances.</a:t>
            </a:r>
            <a:endParaRPr lang="en-PH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542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003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Connected across a distance </a:t>
            </a:r>
            <a:r>
              <a:rPr lang="en-US" b="1" dirty="0" smtClean="0"/>
              <a:t>greater than 48 km (30 miles)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527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2458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Personal computer, server, mainframe, supercomputer,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printer, fax, DVD/CD-ROM, disk array, network device</a:t>
            </a: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80482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Personal computer, server, mainframe, supercomputer,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printer, fax, DVD/CD-ROM, disk array, network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3. </a:t>
            </a:r>
            <a:r>
              <a:rPr lang="en-US" dirty="0" smtClean="0"/>
              <a:t>Holds software applications and data files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Users who visit a website are accessing a server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634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Personal computer, server, mainframe, supercomputer,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printer, fax, DVD/CD-ROM, disk array, network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3. </a:t>
            </a:r>
            <a:r>
              <a:rPr lang="en-US" dirty="0" smtClean="0"/>
              <a:t>Holds software applications and data files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Users who visit a website are accessing a server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3263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Personal computer, server, mainframe, supercomputer,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printer, fax, DVD/CD-ROM, disk array, network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3. </a:t>
            </a:r>
            <a:r>
              <a:rPr lang="en-US" dirty="0" smtClean="0"/>
              <a:t>Holds software applications and data files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Users who visit a website are accessing a server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852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Sharing files and printers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Accessing the Internet and entertainment resources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Connecting home resources</a:t>
            </a: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(</a:t>
            </a:r>
            <a:r>
              <a:rPr lang="en-US" dirty="0" smtClean="0"/>
              <a:t>Computers, entertainment devices, appliances)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ICS – Internet connection Sharing</a:t>
            </a:r>
            <a:r>
              <a:rPr lang="en-US" b="0" dirty="0" smtClean="0"/>
              <a:t>:</a:t>
            </a:r>
            <a:r>
              <a:rPr lang="en-US" b="0" baseline="0" dirty="0" smtClean="0"/>
              <a:t> </a:t>
            </a:r>
            <a:r>
              <a:rPr lang="en-US" dirty="0" smtClean="0"/>
              <a:t>network and sharing center&gt;</a:t>
            </a:r>
            <a:r>
              <a:rPr lang="en-US" baseline="0" dirty="0" smtClean="0"/>
              <a:t> Change adapter&gt;properties of specific network.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108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443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Using internet connections</a:t>
            </a: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PH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(simple order system)</a:t>
            </a:r>
            <a:endParaRPr lang="en-PH" b="1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0303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dirty="0" smtClean="0">
                <a:latin typeface="+mn-lt"/>
              </a:rPr>
              <a:t>Wire that carrying electric current could deflect (change direction) a magnetized needle</a:t>
            </a:r>
            <a:endParaRPr lang="en-PH" sz="1200" baseline="0" dirty="0" smtClean="0">
              <a:latin typeface="+mn-lt"/>
            </a:endParaRPr>
          </a:p>
          <a:p>
            <a:r>
              <a:rPr lang="en-PH" sz="1200" baseline="0" dirty="0" smtClean="0">
                <a:latin typeface="+mn-lt"/>
              </a:rPr>
              <a:t>Opening the way for wire-based telegraph networks.</a:t>
            </a:r>
            <a:endParaRPr lang="en-PH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872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Changing of a one medium to another. </a:t>
            </a:r>
            <a:r>
              <a:rPr lang="en-PH" b="0" baseline="0" dirty="0" err="1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Fiber</a:t>
            </a: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&gt;waves… etc.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How each unit is transmitted and how it is being interpret (chapter 2)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design layout: 2 components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Physical Layout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Logical Path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From private (local) to public (internet): the boundaries starts at the point when local meets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1652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1. Physical layout – which the cabling is laid in the building, office etc. is also often called </a:t>
            </a:r>
            <a:r>
              <a:rPr lang="en-PH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cable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990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transmitting a packet across a bus: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b="1" dirty="0" smtClean="0"/>
              <a:t>It is detected by all nodes on the segment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Given time limit to reach destination or it is considered late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1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2429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of connectors</a:t>
            </a:r>
            <a:r>
              <a:rPr lang="en-US" baseline="0" dirty="0" smtClean="0"/>
              <a:t> in bus topology and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Tp</a:t>
            </a:r>
            <a:r>
              <a:rPr lang="en-US" baseline="0" dirty="0" smtClean="0"/>
              <a:t>/ft-10 </a:t>
            </a:r>
            <a:r>
              <a:rPr lang="en-US" baseline="0" dirty="0" err="1" smtClean="0"/>
              <a:t>BUSterminator</a:t>
            </a:r>
            <a:endParaRPr lang="en-PH" b="1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5415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Develops standards for network cabling, transmission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Advantages of bus design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less cable than other topologies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Easy to extend bus with a workstation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Disadvantages of bus topology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management costs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Single defective node can take down entire network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become quickly congested with network traffic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1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808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Continuous data path with no beginning or ending point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Before: one loop (cycle)</a:t>
            </a:r>
            <a:r>
              <a:rPr lang="en-US" b="0" baseline="0" dirty="0" smtClean="0"/>
              <a:t> then back to source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Now: Two loops for redundant data (for assuring the transfer of data) &gt; opposite direction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2521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Before: one loop (cycle)</a:t>
            </a:r>
            <a:r>
              <a:rPr lang="en-US" b="0" baseline="0" dirty="0" smtClean="0"/>
              <a:t> then back to source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Now: Two loops for redundant data (for assuring the transfer of data) &gt; </a:t>
            </a:r>
            <a:r>
              <a:rPr lang="en-US" b="0" baseline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opposite direction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84006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oldest communication design method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multiple nodes attached to central device (hub, switch, router)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58186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29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7935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Star-Wired Bus Topology</a:t>
            </a:r>
          </a:p>
          <a:p>
            <a:pPr marL="0" lvl="1" algn="l">
              <a:spcBef>
                <a:spcPts val="1000"/>
              </a:spcBef>
            </a:pPr>
            <a:r>
              <a:rPr lang="en-US" dirty="0" smtClean="0"/>
              <a:t>Each radiating finger is separate logical bus segment,</a:t>
            </a:r>
          </a:p>
          <a:p>
            <a:pPr marL="0" lvl="1" algn="l">
              <a:spcBef>
                <a:spcPts val="1000"/>
              </a:spcBef>
            </a:pPr>
            <a:r>
              <a:rPr lang="en-US" dirty="0" smtClean="0"/>
              <a:t>Each segment terminated at both ends </a:t>
            </a:r>
          </a:p>
          <a:p>
            <a:pPr algn="l"/>
            <a:endParaRPr lang="en-US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2894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dirty="0" smtClean="0">
                <a:latin typeface="+mn-lt"/>
              </a:rPr>
              <a:t>Basic</a:t>
            </a:r>
            <a:r>
              <a:rPr lang="en-PH" sz="1200" b="1" baseline="0" dirty="0" smtClean="0">
                <a:latin typeface="+mn-lt"/>
              </a:rPr>
              <a:t> network - </a:t>
            </a:r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Word-of-mouth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2960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3920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8218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75886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Fault tolerance: </a:t>
            </a:r>
            <a:r>
              <a:rPr lang="en-US" dirty="0" smtClean="0"/>
              <a:t>built-in protection against failure</a:t>
            </a:r>
          </a:p>
          <a:p>
            <a:pPr lvl="0"/>
            <a:r>
              <a:rPr lang="en-US" dirty="0" smtClean="0"/>
              <a:t>If link breaks, nodes can still communicate</a:t>
            </a:r>
          </a:p>
          <a:p>
            <a:pPr algn="l"/>
            <a:endParaRPr lang="en-US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1251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baseline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14264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expanded star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Consists of a trunk (or bus) with limbs and branches (star) </a:t>
            </a:r>
          </a:p>
          <a:p>
            <a:pPr lvl="0"/>
            <a:endParaRPr lang="en-US" b="1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36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957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p.36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B859-92BE-46BB-AEA1-4292C831FC38}" type="slidenum">
              <a:rPr lang="en-PH" smtClean="0"/>
              <a:t>37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951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dirty="0" err="1" smtClean="0">
                <a:latin typeface="+mn-lt"/>
              </a:rPr>
              <a:t>Cellphone</a:t>
            </a:r>
            <a:r>
              <a:rPr lang="en-PH" sz="1200" b="1" baseline="0" dirty="0" smtClean="0">
                <a:latin typeface="+mn-lt"/>
              </a:rPr>
              <a:t> </a:t>
            </a:r>
            <a:r>
              <a:rPr lang="en-PH" sz="1200" b="0" baseline="0" dirty="0" smtClean="0">
                <a:latin typeface="+mn-lt"/>
              </a:rPr>
              <a:t>– radio waves</a:t>
            </a:r>
          </a:p>
          <a:p>
            <a:r>
              <a:rPr lang="en-PH" sz="1200" b="1" baseline="0" dirty="0" smtClean="0">
                <a:latin typeface="+mn-lt"/>
              </a:rPr>
              <a:t>Telephone </a:t>
            </a:r>
            <a:r>
              <a:rPr lang="en-PH" sz="1200" b="0" baseline="0" dirty="0" smtClean="0">
                <a:latin typeface="+mn-lt"/>
              </a:rPr>
              <a:t>– connected to miles of cables</a:t>
            </a:r>
          </a:p>
          <a:p>
            <a:r>
              <a:rPr lang="en-PH" sz="1200" b="0" baseline="0" dirty="0" smtClean="0">
                <a:latin typeface="+mn-lt"/>
              </a:rPr>
              <a:t>All connected to </a:t>
            </a:r>
            <a:r>
              <a:rPr lang="en-PH" sz="1200" b="1" baseline="0" dirty="0" smtClean="0">
                <a:latin typeface="+mn-lt"/>
              </a:rPr>
              <a:t>world </a:t>
            </a:r>
            <a:r>
              <a:rPr lang="en-PH" sz="1200" b="0" baseline="0" dirty="0" smtClean="0">
                <a:latin typeface="+mn-lt"/>
              </a:rPr>
              <a:t>by vast network of </a:t>
            </a:r>
            <a:r>
              <a:rPr lang="en-PH" sz="1200" b="1" baseline="0" dirty="0" smtClean="0">
                <a:latin typeface="+mn-lt"/>
              </a:rPr>
              <a:t>communications equipment</a:t>
            </a:r>
            <a:endParaRPr lang="en-PH" sz="1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47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 </a:t>
            </a:r>
            <a:r>
              <a:rPr lang="en-PH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over</a:t>
            </a: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PH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Copper wire </a:t>
            </a:r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before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Data, voice, video communications </a:t>
            </a:r>
            <a:r>
              <a:rPr lang="en-PH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over </a:t>
            </a:r>
            <a:r>
              <a:rPr lang="en-PH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wire,</a:t>
            </a:r>
            <a:r>
              <a:rPr lang="en-PH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PH" b="1" baseline="0" dirty="0" err="1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fiber</a:t>
            </a:r>
            <a:r>
              <a:rPr lang="en-PH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-optics media,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radio waves, infrared waves, and microwaves </a:t>
            </a:r>
            <a:r>
              <a:rPr lang="en-PH" b="0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today</a:t>
            </a:r>
            <a:endParaRPr lang="en-PH" b="1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8143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1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20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b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Roughly about </a:t>
            </a:r>
            <a:r>
              <a:rPr lang="en-PH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10</a:t>
            </a:r>
            <a:r>
              <a:rPr lang="en-PH" b="1" baseline="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meters or 33 feet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1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517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8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 to </a:t>
            </a:r>
            <a:r>
              <a:rPr lang="en-US" b="1" dirty="0" smtClean="0"/>
              <a:t>48 kilometers (about 30 miles)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Links multiple LANs within city or metropolitan region</a:t>
            </a:r>
            <a:r>
              <a:rPr lang="en-US" baseline="0" dirty="0" smtClean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dirty="0" smtClean="0"/>
              <a:t>Typically uses </a:t>
            </a:r>
            <a:r>
              <a:rPr lang="en-US" b="1" dirty="0" smtClean="0"/>
              <a:t>fiber-optic/wireless connections</a:t>
            </a:r>
            <a:r>
              <a:rPr lang="en-US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b="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1F7A9-0059-4E31-A496-3D1521C92409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1020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258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5184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5156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372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921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54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0525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9450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458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1229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68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0528-4ADF-4271-B1DB-B6D58B33B15F}" type="datetimeFigureOut">
              <a:rPr lang="en-PH" smtClean="0"/>
              <a:t>12/1/2014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3E97-7053-4167-9C2A-78F8335E191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01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bg2">
                <a:lumMod val="25000"/>
              </a:schemeClr>
            </a:gs>
            <a:gs pos="8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bg1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ITP05</a:t>
            </a:r>
            <a:endParaRPr lang="en-PH" dirty="0">
              <a:solidFill>
                <a:schemeClr val="bg1"/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r>
              <a:rPr lang="en-PH" dirty="0" smtClean="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Network Management</a:t>
            </a:r>
            <a:endParaRPr lang="en-PH" dirty="0">
              <a:solidFill>
                <a:schemeClr val="bg1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334" y="6011851"/>
            <a:ext cx="51435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PH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angelitoicunananjr@gmail.com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PH" sz="2000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aicunananjr.weebly.com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64" y="5879054"/>
            <a:ext cx="2353236" cy="9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MAN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r>
              <a:rPr lang="en-PH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Metropolitan Area Network - 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Spans a greater distance than a </a:t>
            </a: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LAN. Links same 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organization or to several different organizations</a:t>
            </a:r>
          </a:p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63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AN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r>
              <a:rPr lang="en-PH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Campus Area Network – </a:t>
            </a: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Similar to MAN, but the difference is that all of the LANs and the buildings housing the LANs are owned by one Organization.</a:t>
            </a: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WAN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r>
              <a:rPr lang="en-PH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Wide Area Network – </a:t>
            </a:r>
            <a:r>
              <a:rPr lang="en-PH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Composed of two or more LANs, MANs, or CANs</a:t>
            </a:r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1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Basic Networking Terms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pPr algn="l"/>
            <a:endParaRPr lang="en-PH" b="1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27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Node 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r>
              <a:rPr lang="en-PH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 AKA (station): 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any device connected to a </a:t>
            </a: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network</a:t>
            </a:r>
          </a:p>
          <a:p>
            <a:pPr lvl="1" algn="l"/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</a:p>
          <a:p>
            <a:pPr lvl="1" algn="l"/>
            <a:r>
              <a:rPr lang="en-US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3 nodes important to users: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Workstations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Hosts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Servers</a:t>
            </a: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06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6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3 nodes important to users:</a:t>
            </a:r>
            <a:endParaRPr lang="en-US" sz="60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Workstations</a:t>
            </a:r>
            <a:r>
              <a:rPr lang="en-US" sz="20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– has CPU, OS, Applications like MS Office, &amp; may fulfil roles as </a:t>
            </a:r>
            <a:r>
              <a:rPr lang="en-US" sz="2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client</a:t>
            </a:r>
            <a:r>
              <a:rPr lang="en-US" sz="20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(workstation accessing data or software on another computer) and host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Hosts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computer accessed for data or software by a client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workstation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Servers -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Powerful computers offering multiuser access</a:t>
            </a:r>
          </a:p>
          <a:p>
            <a:pPr marL="1371600" lvl="2" indent="-457200" algn="l">
              <a:buFont typeface="+mj-lt"/>
              <a:buAutoNum type="arabicPeriod"/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lvl="1" algn="l"/>
            <a:endParaRPr lang="en-US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61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6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3 nodes important to users:</a:t>
            </a:r>
            <a:endParaRPr lang="en-US" sz="60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Workstations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– has CPU, OS, Applications like MS Office, &amp; may fulfil roles as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client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(workstation accessing data or software on another computer) and host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Hosts </a:t>
            </a:r>
            <a:r>
              <a:rPr lang="en-US" sz="20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 </a:t>
            </a: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computer accessed for data or software by a client </a:t>
            </a:r>
            <a:r>
              <a:rPr lang="en-US" sz="20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workstation</a:t>
            </a:r>
            <a:endParaRPr lang="en-US" sz="20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Servers -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Powerful computers offering multiuser access</a:t>
            </a:r>
          </a:p>
          <a:p>
            <a:pPr marL="1371600" lvl="2" indent="-457200" algn="l">
              <a:buFont typeface="+mj-lt"/>
              <a:buAutoNum type="arabicPeriod"/>
            </a:pPr>
            <a:endParaRPr lang="en-US" sz="2000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lvl="1" algn="l"/>
            <a:endParaRPr lang="en-US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69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6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3 nodes important to users:</a:t>
            </a:r>
            <a:endParaRPr lang="en-US" sz="60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Workstations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– has CPU, OS, Applications like MS Office, &amp; may fulfil roles as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client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(workstation accessing data or software on another computer) and host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Hosts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the computer accessed for data or software by a client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workstation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Servers - </a:t>
            </a: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Powerful computers offering multiuser access</a:t>
            </a:r>
          </a:p>
          <a:p>
            <a:pPr marL="1371600" lvl="2" indent="-457200" algn="l">
              <a:buFont typeface="+mj-lt"/>
              <a:buAutoNum type="arabicPeriod"/>
            </a:pPr>
            <a:endParaRPr lang="en-US" sz="2000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lvl="1" algn="l"/>
            <a:endParaRPr lang="en-US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65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6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Using network in a Home…</a:t>
            </a:r>
            <a:endParaRPr lang="en-US" sz="60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54" y="2642322"/>
            <a:ext cx="29601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23" y="2842878"/>
            <a:ext cx="3019777" cy="30197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60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Using network in an Office…</a:t>
            </a:r>
            <a:endParaRPr lang="en-US" sz="60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29" y="3175257"/>
            <a:ext cx="213287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700BC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#throwback</a:t>
            </a:r>
            <a:endParaRPr lang="en-PH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57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Business Strategy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" y="455936"/>
            <a:ext cx="2195118" cy="2195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8336"/>
            <a:ext cx="2195118" cy="219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9712"/>
            <a:ext cx="2195118" cy="2195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84" y="6153"/>
            <a:ext cx="2195118" cy="21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4 Network Properties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Communication Medium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Protocol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Topology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Network type (private vs. public)</a:t>
            </a: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47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Network Topologies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Is a physical </a:t>
            </a: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layout combined with logical </a:t>
            </a:r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path.</a:t>
            </a: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1" algn="l"/>
            <a:endParaRPr lang="en-US" sz="2400" dirty="0" smtClean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  <a:p>
            <a:pPr lvl="1" algn="l"/>
            <a:r>
              <a:rPr lang="en-US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Decentralized </a:t>
            </a:r>
            <a:r>
              <a:rPr lang="en-US" sz="2400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network </a:t>
            </a:r>
            <a:r>
              <a:rPr lang="en-US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layout - </a:t>
            </a: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Cable 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running between each station on </a:t>
            </a: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network</a:t>
            </a:r>
          </a:p>
          <a:p>
            <a:pPr lvl="1" algn="l"/>
            <a:r>
              <a:rPr lang="en-US" sz="2400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Centralized network </a:t>
            </a:r>
            <a:r>
              <a:rPr lang="en-US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layout - 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Each station physically connected to central </a:t>
            </a:r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device</a:t>
            </a: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8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1. Bus </a:t>
            </a:r>
            <a:b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</a:b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Has starting point and an end </a:t>
            </a:r>
          </a:p>
          <a:p>
            <a:pPr lvl="1" algn="l"/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Point (</a:t>
            </a:r>
            <a:r>
              <a:rPr lang="en-US" sz="2400" b="1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terminator).</a:t>
            </a:r>
          </a:p>
          <a:p>
            <a:pPr lvl="1" algn="l"/>
            <a:r>
              <a:rPr lang="en-US" sz="2400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Like a chain</a:t>
            </a:r>
          </a:p>
        </p:txBody>
      </p:sp>
      <p:pic>
        <p:nvPicPr>
          <p:cNvPr id="4" name="Picture 2" descr="C:\Users\Julie\Documents\DropBox\InstructorManuals\Hands-OnNetworkingFund\Figures\Figure 1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6" y="1720311"/>
            <a:ext cx="2039544" cy="384650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lvl="1" algn="l"/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122363"/>
            <a:ext cx="6273800" cy="47232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17946" r="8346" b="27383"/>
          <a:stretch/>
        </p:blipFill>
        <p:spPr>
          <a:xfrm>
            <a:off x="5492965" y="4231038"/>
            <a:ext cx="1921790" cy="1301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763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IEEE - </a:t>
            </a:r>
            <a:r>
              <a:rPr lang="en-US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Institute of Electrical and Electronics Engineers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International organization of scientist, engineers, technicians, and educators </a:t>
            </a:r>
            <a:endParaRPr lang="en-US" sz="2400" dirty="0" smtClean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3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2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. Ring </a:t>
            </a:r>
            <a:b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</a:b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8338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Advantages </a:t>
            </a:r>
            <a:r>
              <a:rPr lang="en-US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to ring topology</a:t>
            </a:r>
          </a:p>
          <a:p>
            <a:pPr lvl="1" algn="l"/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Easier to manage than bus </a:t>
            </a:r>
          </a:p>
          <a:p>
            <a:pPr lvl="1" algn="l"/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Suited to transmitting signals over long distances</a:t>
            </a:r>
          </a:p>
          <a:p>
            <a:pPr algn="l"/>
            <a:r>
              <a:rPr lang="en-US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Disadvantages to ring topology</a:t>
            </a:r>
          </a:p>
          <a:p>
            <a:pPr lvl="1" algn="l"/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More expensive to implement than bus</a:t>
            </a:r>
          </a:p>
          <a:p>
            <a:pPr lvl="1" algn="l"/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Has become outdated so there are fewer equipment options</a:t>
            </a:r>
          </a:p>
          <a:p>
            <a:pPr algn="l"/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9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8338"/>
            <a:ext cx="6858000" cy="1241822"/>
          </a:xfrm>
        </p:spPr>
        <p:txBody>
          <a:bodyPr>
            <a:noAutofit/>
          </a:bodyPr>
          <a:lstStyle/>
          <a:p>
            <a:pPr algn="l"/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4" name="Picture 2" descr="C:\Users\Julie\Documents\DropBox\InstructorManuals\Hands-OnNetworkingFund\Figures\Figure 1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46" y="627127"/>
            <a:ext cx="5485108" cy="55224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3. Star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 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95350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Advantages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Start-up costs are much lower than other topologies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Easier </a:t>
            </a: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 manage, defective nodes quickly isolated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Easier to expand by connecting nodes or networks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Offers better equipment and high-speed options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Cabling and connectors are less </a:t>
            </a:r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expensive</a:t>
            </a:r>
          </a:p>
          <a:p>
            <a:pPr algn="l"/>
            <a:r>
              <a:rPr lang="en-US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Disadvantages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Failure of central device may cause network failure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Requires more cable than bus</a:t>
            </a: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36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8338"/>
            <a:ext cx="6858000" cy="1241822"/>
          </a:xfrm>
        </p:spPr>
        <p:txBody>
          <a:bodyPr>
            <a:noAutofit/>
          </a:bodyPr>
          <a:lstStyle/>
          <a:p>
            <a:pPr algn="l"/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5" name="Picture 2" descr="C:\Users\Julie\Documents\DropBox\InstructorManuals\Hands-OnNetworkingFund\Figures\Figure 1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39" y="643200"/>
            <a:ext cx="6300921" cy="5490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9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1819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pPr algn="l"/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Hans </a:t>
            </a:r>
            <a:r>
              <a:rPr lang="en-PH" dirty="0" err="1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Oersted</a:t>
            </a:r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endParaRPr lang="en-PH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1300163"/>
            <a:ext cx="2943225" cy="4419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82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4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. Star-Bus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 Hybrid 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7342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Advantages </a:t>
            </a:r>
            <a:r>
              <a:rPr lang="en-US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of star-bus topology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No exposed terminators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Easily connect switches/routers to expand network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Connection between central devices is a backbone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Backbone enables high-speed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Central devices have built-in intelligence to help detect problems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Many equipment and high-speed options available </a:t>
            </a:r>
          </a:p>
          <a:p>
            <a:pPr algn="l"/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6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8338"/>
            <a:ext cx="6858000" cy="1241822"/>
          </a:xfrm>
        </p:spPr>
        <p:txBody>
          <a:bodyPr>
            <a:noAutofit/>
          </a:bodyPr>
          <a:lstStyle/>
          <a:p>
            <a:pPr algn="l"/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539" y="643382"/>
            <a:ext cx="6300921" cy="54899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8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5. Star-Ring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 Hybrid 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4"/>
            <a:ext cx="6858000" cy="1241822"/>
          </a:xfrm>
        </p:spPr>
        <p:txBody>
          <a:bodyPr>
            <a:noAutofit/>
          </a:bodyPr>
          <a:lstStyle/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Hub or access unit acts as linking device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Transmission of signal uses logical communication of ring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No need for built-in terminators</a:t>
            </a:r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15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8338"/>
            <a:ext cx="6858000" cy="1241822"/>
          </a:xfrm>
        </p:spPr>
        <p:txBody>
          <a:bodyPr>
            <a:noAutofit/>
          </a:bodyPr>
          <a:lstStyle/>
          <a:p>
            <a:pPr algn="l"/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9687" r="11630" b="11297"/>
          <a:stretch/>
        </p:blipFill>
        <p:spPr bwMode="auto">
          <a:xfrm>
            <a:off x="1143000" y="836505"/>
            <a:ext cx="6839079" cy="5346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5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6. Mesh 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4"/>
            <a:ext cx="6858000" cy="124182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Every node is connected to every other node in </a:t>
            </a:r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network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Provides fault </a:t>
            </a:r>
            <a:r>
              <a:rPr lang="en-US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tolerance</a:t>
            </a:r>
          </a:p>
          <a:p>
            <a:pPr marL="342900" lvl="1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Expensive to implement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48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8338"/>
            <a:ext cx="6858000" cy="1241822"/>
          </a:xfrm>
        </p:spPr>
        <p:txBody>
          <a:bodyPr>
            <a:noAutofit/>
          </a:bodyPr>
          <a:lstStyle/>
          <a:p>
            <a:pPr algn="l"/>
            <a:endParaRPr lang="en-US"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6" name="Picture 2" descr="C:\Users\Julie\Documents\DropBox\InstructorManuals\Hands-OnNetworkingFund\Figures\Figure 1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25" y="1122363"/>
            <a:ext cx="6179949" cy="4758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9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6. Tree 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topology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4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Advantage of the tree topology: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Can segregate network traffic so that communications in one limb of the tree can be isolated from other limbs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Important for highly secure networks</a:t>
            </a:r>
          </a:p>
          <a:p>
            <a:pPr algn="l"/>
            <a:r>
              <a:rPr lang="en-US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Disadvantage of the tree topology: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 cabled networks, may require more cable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If main trunk is down, connected limbs can not communicate with one another</a:t>
            </a:r>
            <a:endParaRPr lang="en-US" sz="23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41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Thank YOU!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92945"/>
            <a:ext cx="6858000" cy="1655762"/>
          </a:xfrm>
        </p:spPr>
        <p:txBody>
          <a:bodyPr>
            <a:noAutofit/>
          </a:bodyPr>
          <a:lstStyle/>
          <a:p>
            <a:pPr algn="l"/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End of slides…</a:t>
            </a:r>
            <a:endParaRPr lang="en-PH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7" y="3292945"/>
            <a:ext cx="4764505" cy="19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What is a network?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pPr algn="l"/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Word-of-mouth </a:t>
            </a:r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communication, cell phone or telephone, &amp; computer</a:t>
            </a:r>
            <a:endParaRPr lang="en-PH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64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Cell phone or Telephone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As network</a:t>
            </a:r>
            <a:endParaRPr lang="en-PH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5" y="4040246"/>
            <a:ext cx="3718141" cy="24890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54" y="4045677"/>
            <a:ext cx="3718141" cy="24781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7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What is a Computer network?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pPr algn="l"/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 system of computers, print devices, network devices and computer software linked by radio waves or communication cable</a:t>
            </a:r>
            <a:endParaRPr lang="en-PH" b="1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66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Types of Network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pPr algn="l"/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PAN, LAN, CAN, MAN, WAN</a:t>
            </a:r>
            <a:endParaRPr lang="en-PH" b="1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6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PAN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/>
          <a:lstStyle/>
          <a:p>
            <a:pPr algn="l"/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Personal Area Network - </a:t>
            </a:r>
            <a:r>
              <a:rPr lang="en-PH" dirty="0" smtClean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very small distances and lowest in complexity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11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PH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L</a:t>
            </a:r>
            <a:r>
              <a:rPr lang="en-PH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AN</a:t>
            </a:r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19335"/>
            <a:ext cx="6858000" cy="1241822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PH" sz="2400" dirty="0" smtClean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Local Area Network - </a:t>
            </a:r>
            <a:r>
              <a:rPr lang="en-US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Interconnects computers, printers, other equipment that share hardware and software resources in close physical proximity</a:t>
            </a:r>
          </a:p>
          <a:p>
            <a:pPr algn="l"/>
            <a:endParaRPr lang="en-PH" dirty="0"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92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1380</Words>
  <Application>Microsoft Office PowerPoint</Application>
  <PresentationFormat>On-screen Show (4:3)</PresentationFormat>
  <Paragraphs>220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Kozuka Gothic Pro H</vt:lpstr>
      <vt:lpstr>Kozuka Gothic Pro R</vt:lpstr>
      <vt:lpstr>Arial</vt:lpstr>
      <vt:lpstr>Calibri</vt:lpstr>
      <vt:lpstr>Calibri Light</vt:lpstr>
      <vt:lpstr>Office Theme</vt:lpstr>
      <vt:lpstr>ITP05</vt:lpstr>
      <vt:lpstr>700BC</vt:lpstr>
      <vt:lpstr>1819</vt:lpstr>
      <vt:lpstr>What is a network?</vt:lpstr>
      <vt:lpstr>Cell phone or Telephone</vt:lpstr>
      <vt:lpstr>What is a Computer network?</vt:lpstr>
      <vt:lpstr>Types of Network</vt:lpstr>
      <vt:lpstr>PAN</vt:lpstr>
      <vt:lpstr>LAN</vt:lpstr>
      <vt:lpstr>MAN</vt:lpstr>
      <vt:lpstr>CAN</vt:lpstr>
      <vt:lpstr>WAN</vt:lpstr>
      <vt:lpstr>Basic Networking Terms</vt:lpstr>
      <vt:lpstr>Node </vt:lpstr>
      <vt:lpstr>3 nodes important to users:</vt:lpstr>
      <vt:lpstr>3 nodes important to users:</vt:lpstr>
      <vt:lpstr>3 nodes important to users:</vt:lpstr>
      <vt:lpstr>Using network in a Home…</vt:lpstr>
      <vt:lpstr>Using network in an Office…</vt:lpstr>
      <vt:lpstr>Business Strategy</vt:lpstr>
      <vt:lpstr>4 Network Properties</vt:lpstr>
      <vt:lpstr>Network Topologies</vt:lpstr>
      <vt:lpstr>1. Bus  topology</vt:lpstr>
      <vt:lpstr>PowerPoint Presentation</vt:lpstr>
      <vt:lpstr>IEEE - Institute of Electrical and Electronics Engineers</vt:lpstr>
      <vt:lpstr>2. Ring  topology</vt:lpstr>
      <vt:lpstr>PowerPoint Presentation</vt:lpstr>
      <vt:lpstr>3. Star topology</vt:lpstr>
      <vt:lpstr>PowerPoint Presentation</vt:lpstr>
      <vt:lpstr>4. Star-Bus Hybrid topology</vt:lpstr>
      <vt:lpstr>PowerPoint Presentation</vt:lpstr>
      <vt:lpstr>5. Star-Ring Hybrid topology</vt:lpstr>
      <vt:lpstr>PowerPoint Presentation</vt:lpstr>
      <vt:lpstr>6. Mesh topology</vt:lpstr>
      <vt:lpstr>PowerPoint Presentation</vt:lpstr>
      <vt:lpstr>6. Tree topology</vt:lpstr>
      <vt:lpstr>Thank YOU!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ITP05</dc:title>
  <dc:creator>Angelito Cunanan</dc:creator>
  <cp:lastModifiedBy>Angelito Cunanan</cp:lastModifiedBy>
  <cp:revision>55</cp:revision>
  <dcterms:created xsi:type="dcterms:W3CDTF">2014-11-19T19:38:03Z</dcterms:created>
  <dcterms:modified xsi:type="dcterms:W3CDTF">2014-11-30T23:45:03Z</dcterms:modified>
</cp:coreProperties>
</file>